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9.png" ContentType="image/png"/>
  <Override PartName="/ppt/media/image1.png" ContentType="image/png"/>
  <Override PartName="/ppt/media/image8.png" ContentType="image/png"/>
  <Override PartName="/ppt/media/image38.png" ContentType="image/png"/>
  <Override PartName="/ppt/media/image2.jpeg" ContentType="image/jpe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11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29.png" ContentType="image/png"/>
  <Override PartName="/ppt/media/image14.jpeg" ContentType="image/jpeg"/>
  <Override PartName="/ppt/media/image15.jpeg" ContentType="image/jpeg"/>
  <Override PartName="/ppt/media/image16.jpeg" ContentType="image/jpeg"/>
  <Override PartName="/ppt/media/image22.png" ContentType="image/png"/>
  <Override PartName="/ppt/media/image19.jpeg" ContentType="image/jpeg"/>
  <Override PartName="/ppt/media/image20.jpeg" ContentType="image/jpeg"/>
  <Override PartName="/ppt/media/image21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9144000" cy="6858000"/>
  <p:notesSz cx="7104062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Click to edit the notes' format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996EF2D-DBB1-4553-94E1-6747DB10C130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https://smw.ch/journalimage/1170/0/ratio/view/article/ezm_smw/en/smw.2018.14691/3e6725bcb1b49093abfcca18f1e00b6525c2f594/14691.jpg/rsrc/ji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9AC981BD-4C5C-4952-B18D-317C0CD8CAB9}" type="slidenum">
              <a:rPr b="0" lang="de-DE" sz="1300" spc="-1" strike="noStrike">
                <a:latin typeface="Times New Roman"/>
              </a:rPr>
              <a:t>25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77D8DC06-E763-42D7-A80C-7F679D89E42A}" type="slidenum">
              <a:rPr b="0" lang="de-DE" sz="1300" spc="-1" strike="noStrike">
                <a:latin typeface="Times New Roman"/>
              </a:rPr>
              <a:t>25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6D881B22-3A41-4030-AF5A-4AF8E6E1935B}" type="slidenum">
              <a:rPr b="0" lang="de-DE" sz="1300" spc="-1" strike="noStrike">
                <a:latin typeface="Times New Roman"/>
              </a:rPr>
              <a:t>25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9F56D567-910D-421E-849B-2DDD08D7A5A0}" type="slidenum">
              <a:rPr b="0" lang="de-DE" sz="1300" spc="-1" strike="noStrike">
                <a:latin typeface="Times New Roman"/>
              </a:rPr>
              <a:t>25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582D2181-E35E-4B56-BBE8-E9CD1C0096B0}" type="slidenum">
              <a:rPr b="0" lang="de-DE" sz="1300" spc="-1" strike="noStrike">
                <a:latin typeface="Times New Roman"/>
              </a:rPr>
              <a:t>25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27244B56-73B3-4614-B339-93C2B2AA309A}" type="slidenum">
              <a:rPr b="0" lang="de-DE" sz="1300" spc="-1" strike="noStrike">
                <a:latin typeface="Times New Roman"/>
              </a:rPr>
              <a:t>25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0A5227B2-031F-4FAB-89B8-83F13DD06E1C}" type="slidenum">
              <a:rPr b="0" lang="de-DE" sz="1300" spc="-1" strike="noStrike">
                <a:latin typeface="Times New Roman"/>
              </a:rPr>
              <a:t>25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683582C0-9CC3-4FB1-BA1A-05A6E2CE18D5}" type="slidenum">
              <a:rPr b="0" lang="de-DE" sz="1300" spc="-1" strike="noStrike">
                <a:latin typeface="Times New Roman"/>
              </a:rPr>
              <a:t>&lt;number&gt;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E3178A4E-3AC1-48ED-B89B-76621D9AF013}" type="slidenum">
              <a:rPr b="0" lang="de-DE" sz="1300" spc="-1" strike="noStrike">
                <a:latin typeface="Times New Roman"/>
              </a:rPr>
              <a:t>&lt;number&gt;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8906171C-1512-4206-AC5F-440B83EF80C3}" type="slidenum">
              <a:rPr b="0" lang="de-DE" sz="1300" spc="-1" strike="noStrike">
                <a:latin typeface="Times New Roman"/>
              </a:rPr>
              <a:t>&lt;number&gt;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Industrie: https://p5.focus.de/img/fotos/origs8399001/3248515803-w630-h472-o-q75-p5/urn-newsml-dpa-com-20090101-180201-99-893310-large-4-3.jpg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 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Robot: https://www.mining-technology.com/features/feature111373/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Naturkatastrophe: https://www.planet-wissen.de/natur/naturgewalten/erdbeben/index.html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CFDBEC31-9058-4D4E-A6D2-46D0216894D1}" type="slidenum">
              <a:rPr b="0" lang="de-DE" sz="1300" spc="-1" strike="noStrike">
                <a:latin typeface="Times New Roman"/>
              </a:rPr>
              <a:t>25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1249200" y="1279440"/>
            <a:ext cx="4605120" cy="34542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Industrie: https://p5.focus.de/img/fotos/origs8399001/3248515803-w630-h472-o-q75-p5/urn-newsml-dpa-com-20090101-180201-99-893310-large-4-3.jpg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 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Robot: https://www.mining-technology.com/features/feature111373/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Naturkatastrophe: https://www.planet-wissen.de/natur/naturgewalten/erdbeben/index.html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05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3B504DE7-153F-4E22-9786-6E9911319155}" type="slidenum">
              <a:rPr b="0" lang="de-DE" sz="1300" spc="-1" strike="noStrike">
                <a:latin typeface="Times New Roman"/>
              </a:rPr>
              <a:t>25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894960" y="1737720"/>
            <a:ext cx="74754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2520" y="6400800"/>
            <a:ext cx="91411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91411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822960" y="758880"/>
            <a:ext cx="7543440" cy="35658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8000" spc="-52" strike="noStrike">
                <a:solidFill>
                  <a:srgbClr val="262626"/>
                </a:solidFill>
                <a:latin typeface="Calibri Light"/>
              </a:rPr>
              <a:t>Mastertitelformat bearbeiten</a:t>
            </a:r>
            <a:endParaRPr b="0" lang="en-US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4D67F00-1A79-4774-AA4F-7E153870D68A}" type="datetime1">
              <a:rPr b="0" lang="de-DE" sz="900" spc="-1" strike="noStrike">
                <a:solidFill>
                  <a:srgbClr val="ffffff"/>
                </a:solidFill>
                <a:latin typeface="Calibri"/>
              </a:rPr>
              <a:t>11.08.2020</a:t>
            </a:fld>
            <a:endParaRPr b="0" lang="de-DE" sz="9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20A88B3-8172-448B-9DC2-1B1E012A7E39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490320" y="1134000"/>
            <a:ext cx="65610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894960" y="1737720"/>
            <a:ext cx="74754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Mastertitelformat bearbeiten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ECA6C96-6143-4FB1-B49D-A4771AE9DB6C}" type="datetime1">
              <a:rPr b="0" lang="de-DE" sz="900" spc="-1" strike="noStrike">
                <a:solidFill>
                  <a:srgbClr val="ffffff"/>
                </a:solidFill>
                <a:latin typeface="Calibri"/>
              </a:rPr>
              <a:t>11.08.2020</a:t>
            </a:fld>
            <a:endParaRPr b="0" lang="de-DE" sz="900" spc="-1" strike="noStrike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2DF98FA-0BFA-429F-ACF1-4BBD019F8A00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de-DE" sz="1050" spc="-1" strike="noStrike">
              <a:latin typeface="Times New Roman"/>
            </a:endParaRPr>
          </a:p>
        </p:txBody>
      </p:sp>
      <p:pic>
        <p:nvPicPr>
          <p:cNvPr id="54" name="Grafik 5" descr=""/>
          <p:cNvPicPr/>
          <p:nvPr/>
        </p:nvPicPr>
        <p:blipFill>
          <a:blip r:embed="rId2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6" descr=""/>
          <p:cNvPicPr/>
          <p:nvPr/>
        </p:nvPicPr>
        <p:blipFill>
          <a:blip r:embed="rId1">
            <a:lum bright="70000" contrast="-70000"/>
          </a:blip>
          <a:srcRect l="32964" t="26864" r="19493" b="16532"/>
          <a:stretch/>
        </p:blipFill>
        <p:spPr>
          <a:xfrm>
            <a:off x="1150920" y="1168920"/>
            <a:ext cx="6841800" cy="458136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51360" y="-874800"/>
            <a:ext cx="5170680" cy="3870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60000"/>
              </a:lnSpc>
            </a:pPr>
            <a:r>
              <a:rPr b="1" lang="en-US" sz="5400" spc="-52" strike="noStrike">
                <a:solidFill>
                  <a:srgbClr val="262626"/>
                </a:solidFill>
                <a:latin typeface="Calibri Light"/>
              </a:rPr>
              <a:t>Rescue Robot</a:t>
            </a:r>
            <a:br/>
            <a:br/>
            <a:r>
              <a:rPr b="1" lang="en-US" sz="2000" spc="-52" strike="noStrike">
                <a:solidFill>
                  <a:srgbClr val="262626"/>
                </a:solidFill>
                <a:latin typeface="Calibri Light"/>
              </a:rPr>
              <a:t> </a:t>
            </a:r>
            <a:r>
              <a:rPr b="0" lang="en-US" sz="1600" spc="-52" strike="noStrike">
                <a:solidFill>
                  <a:srgbClr val="999999"/>
                </a:solidFill>
                <a:latin typeface="Calibri Light"/>
              </a:rPr>
              <a:t>Projekt angewandte Elektrotechnik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16880" y="5750640"/>
            <a:ext cx="6413040" cy="890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just">
              <a:lnSpc>
                <a:spcPct val="90000"/>
              </a:lnSpc>
            </a:pPr>
            <a:r>
              <a:rPr b="0" lang="de-DE" sz="1600" spc="-52" strike="noStrike" cap="all">
                <a:solidFill>
                  <a:srgbClr val="999999"/>
                </a:solidFill>
                <a:latin typeface="Calibri Light"/>
              </a:rPr>
              <a:t>Bruno Berger / Lukas Walter / Melanie Löbel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435840" y="4993920"/>
            <a:ext cx="5503680" cy="15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r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</a:pPr>
            <a:endParaRPr b="0" lang="de-DE" sz="1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de-DE" sz="1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</a:rPr>
              <a:t>10. August 2020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02" name="Grafik 4" descr=""/>
          <p:cNvPicPr/>
          <p:nvPr/>
        </p:nvPicPr>
        <p:blipFill>
          <a:blip r:embed="rId2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Paper Prototype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0DC49CB-5FCC-44DA-86E6-D06B23A9192A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10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pic>
        <p:nvPicPr>
          <p:cNvPr id="154" name="Grafik 5" descr=""/>
          <p:cNvPicPr/>
          <p:nvPr/>
        </p:nvPicPr>
        <p:blipFill>
          <a:blip r:embed="rId1"/>
          <a:srcRect l="8049" t="12679" r="30789" b="0"/>
          <a:stretch/>
        </p:blipFill>
        <p:spPr>
          <a:xfrm>
            <a:off x="923400" y="2067120"/>
            <a:ext cx="2229840" cy="179064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155" name="Grafik 7" descr=""/>
          <p:cNvPicPr/>
          <p:nvPr/>
        </p:nvPicPr>
        <p:blipFill>
          <a:blip r:embed="rId2"/>
          <a:srcRect l="0" t="20161" r="3267" b="12541"/>
          <a:stretch/>
        </p:blipFill>
        <p:spPr>
          <a:xfrm>
            <a:off x="289080" y="3781440"/>
            <a:ext cx="2724480" cy="10659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156" name="Grafik 10" descr=""/>
          <p:cNvPicPr/>
          <p:nvPr/>
        </p:nvPicPr>
        <p:blipFill>
          <a:blip r:embed="rId3"/>
          <a:srcRect l="12858" t="6045" r="10101" b="2167"/>
          <a:stretch/>
        </p:blipFill>
        <p:spPr>
          <a:xfrm>
            <a:off x="3467520" y="2053800"/>
            <a:ext cx="2094480" cy="179280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157" name="Grafik 12" descr=""/>
          <p:cNvPicPr/>
          <p:nvPr/>
        </p:nvPicPr>
        <p:blipFill>
          <a:blip r:embed="rId4"/>
          <a:srcRect l="28982" t="21781" r="18797" b="15808"/>
          <a:stretch/>
        </p:blipFill>
        <p:spPr>
          <a:xfrm>
            <a:off x="5876280" y="2057760"/>
            <a:ext cx="2660760" cy="178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934200" y="4931280"/>
            <a:ext cx="2086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Abb.8: 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Paper Prototype Bruno Berger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392640" y="3935880"/>
            <a:ext cx="21805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Abb.9: 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Paper Prototype Melanie Löbel 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5838480" y="3935880"/>
            <a:ext cx="2596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Abb.10: Paper Prototype Lukas Walter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Paper Prototype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F152E46-4C3C-45C9-85D3-4075AF006975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11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46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Abb.10: Paper Prototype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165" name="Grafik 6" descr=""/>
          <p:cNvPicPr/>
          <p:nvPr/>
        </p:nvPicPr>
        <p:blipFill>
          <a:blip r:embed="rId1"/>
          <a:srcRect l="31127" t="28689" r="20819" b="17113"/>
          <a:stretch/>
        </p:blipFill>
        <p:spPr>
          <a:xfrm>
            <a:off x="953280" y="1925640"/>
            <a:ext cx="3328920" cy="21117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166" name="Grafik 11" descr=""/>
          <p:cNvPicPr/>
          <p:nvPr/>
        </p:nvPicPr>
        <p:blipFill>
          <a:blip r:embed="rId2"/>
          <a:srcRect l="28983" t="18528" r="13879" b="20343"/>
          <a:stretch/>
        </p:blipFill>
        <p:spPr>
          <a:xfrm>
            <a:off x="4552560" y="4068000"/>
            <a:ext cx="3509640" cy="21117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167" name="CustomShape 5"/>
          <p:cNvSpPr/>
          <p:nvPr/>
        </p:nvSpPr>
        <p:spPr>
          <a:xfrm>
            <a:off x="4682160" y="1925640"/>
            <a:ext cx="3359520" cy="234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Calibri"/>
              </a:rPr>
              <a:t>Übernahme + Ergänzungen 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Calibri"/>
              </a:rPr>
              <a:t>aus verschiedenen Prototypen: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400" spc="-1" strike="noStrike">
                <a:solidFill>
                  <a:srgbClr val="000000"/>
                </a:solidFill>
                <a:latin typeface="Calibri"/>
              </a:rPr>
              <a:t>Greifer + Greifarm</a:t>
            </a:r>
            <a:endParaRPr b="0" lang="de-DE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400" spc="-1" strike="noStrike">
                <a:solidFill>
                  <a:srgbClr val="000000"/>
                </a:solidFill>
                <a:latin typeface="Calibri"/>
              </a:rPr>
              <a:t>LIDAR + Peripherie auf Drehpodest </a:t>
            </a:r>
            <a:endParaRPr b="0" lang="de-DE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400" spc="-1" strike="noStrike">
                <a:solidFill>
                  <a:srgbClr val="000000"/>
                </a:solidFill>
                <a:latin typeface="Calibri"/>
              </a:rPr>
              <a:t>Stützarme</a:t>
            </a:r>
            <a:endParaRPr b="0" lang="de-DE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400" spc="-1" strike="noStrike">
                <a:solidFill>
                  <a:srgbClr val="000000"/>
                </a:solidFill>
                <a:latin typeface="Calibri"/>
              </a:rPr>
              <a:t>Kettenantrieb</a:t>
            </a:r>
            <a:endParaRPr b="0" lang="de-DE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400" spc="-1" strike="noStrike">
                <a:solidFill>
                  <a:srgbClr val="000000"/>
                </a:solidFill>
                <a:latin typeface="Calibri"/>
              </a:rPr>
              <a:t>Turbine mit Ruder</a:t>
            </a:r>
            <a:endParaRPr b="0" lang="de-DE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400" spc="-1" strike="noStrike">
                <a:solidFill>
                  <a:srgbClr val="000000"/>
                </a:solidFill>
                <a:latin typeface="Calibri"/>
              </a:rPr>
              <a:t>Box für gesammelte radioaktive Objekte</a:t>
            </a:r>
            <a:endParaRPr b="0" lang="de-DE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400" spc="-1" strike="noStrike">
                <a:solidFill>
                  <a:srgbClr val="000000"/>
                </a:solidFill>
                <a:latin typeface="Calibri"/>
              </a:rPr>
              <a:t>Offene Box für „Erste Hilfe“ Koffer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Final Model </a:t>
            </a: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	</a:t>
            </a: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	</a:t>
            </a: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	</a:t>
            </a: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	</a:t>
            </a: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	</a:t>
            </a: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	</a:t>
            </a:r>
            <a:r>
              <a:rPr b="1" lang="en-US" sz="2800" spc="-52" strike="noStrike">
                <a:solidFill>
                  <a:srgbClr val="404040"/>
                </a:solidFill>
                <a:latin typeface="Calibri Light"/>
              </a:rPr>
              <a:t>(in Progress)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34CEE84-642D-45A0-A731-C14AFC78E48E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12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63880" y="2043000"/>
            <a:ext cx="8616240" cy="398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600" spc="-52" strike="noStrike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b="0" lang="en-US" sz="4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A16ADF0-0E40-40AF-BFD8-7BEA008C7296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13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pic>
        <p:nvPicPr>
          <p:cNvPr id="175" name="Grafik 2" descr=""/>
          <p:cNvPicPr/>
          <p:nvPr/>
        </p:nvPicPr>
        <p:blipFill>
          <a:blip r:embed="rId1"/>
          <a:stretch/>
        </p:blipFill>
        <p:spPr>
          <a:xfrm>
            <a:off x="10106640" y="2018520"/>
            <a:ext cx="8701920" cy="3371040"/>
          </a:xfrm>
          <a:prstGeom prst="rect">
            <a:avLst/>
          </a:prstGeom>
          <a:ln>
            <a:noFill/>
          </a:ln>
        </p:spPr>
      </p:pic>
      <p:pic>
        <p:nvPicPr>
          <p:cNvPr id="176" name="Grafik 7" descr="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Abb.10: Class Diagramm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600" spc="-52" strike="noStrike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b="0" lang="en-US" sz="4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AB06F46-F981-4774-A430-375123CB99C3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14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Abb.10: Class Diagramm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182" name="Grafik 2" descr=""/>
          <p:cNvPicPr/>
          <p:nvPr/>
        </p:nvPicPr>
        <p:blipFill>
          <a:blip r:embed="rId1"/>
          <a:stretch/>
        </p:blipFill>
        <p:spPr>
          <a:xfrm>
            <a:off x="10106640" y="2018520"/>
            <a:ext cx="8701920" cy="3371040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4966200" y="1904400"/>
            <a:ext cx="2995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</a:rPr>
              <a:t>Signal transmit / reception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184" name="Grafik 11" descr="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85" name="Line 6"/>
          <p:cNvSpPr/>
          <p:nvPr/>
        </p:nvSpPr>
        <p:spPr>
          <a:xfrm>
            <a:off x="1314360" y="1980360"/>
            <a:ext cx="3209760" cy="100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7"/>
          <p:cNvSpPr/>
          <p:nvPr/>
        </p:nvSpPr>
        <p:spPr>
          <a:xfrm>
            <a:off x="1314360" y="1980360"/>
            <a:ext cx="360" cy="4770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8"/>
          <p:cNvSpPr/>
          <p:nvPr/>
        </p:nvSpPr>
        <p:spPr>
          <a:xfrm>
            <a:off x="1314360" y="2457360"/>
            <a:ext cx="10191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9"/>
          <p:cNvSpPr/>
          <p:nvPr/>
        </p:nvSpPr>
        <p:spPr>
          <a:xfrm>
            <a:off x="2333520" y="245736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2338200" y="2961000"/>
            <a:ext cx="1014480" cy="10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11"/>
          <p:cNvSpPr/>
          <p:nvPr/>
        </p:nvSpPr>
        <p:spPr>
          <a:xfrm>
            <a:off x="3352680" y="2971440"/>
            <a:ext cx="360" cy="5151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12"/>
          <p:cNvSpPr/>
          <p:nvPr/>
        </p:nvSpPr>
        <p:spPr>
          <a:xfrm flipV="1">
            <a:off x="3348720" y="3475080"/>
            <a:ext cx="1175400" cy="1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13"/>
          <p:cNvSpPr/>
          <p:nvPr/>
        </p:nvSpPr>
        <p:spPr>
          <a:xfrm>
            <a:off x="4524120" y="1989360"/>
            <a:ext cx="360" cy="14857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600" spc="-52" strike="noStrike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b="0" lang="en-US" sz="4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7B6AE4C-E380-4F7F-B591-D8E454342624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15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pic>
        <p:nvPicPr>
          <p:cNvPr id="196" name="Grafik 2" descr=""/>
          <p:cNvPicPr/>
          <p:nvPr/>
        </p:nvPicPr>
        <p:blipFill>
          <a:blip r:embed="rId1"/>
          <a:stretch/>
        </p:blipFill>
        <p:spPr>
          <a:xfrm>
            <a:off x="10106640" y="2018520"/>
            <a:ext cx="8701920" cy="3371040"/>
          </a:xfrm>
          <a:prstGeom prst="rect">
            <a:avLst/>
          </a:prstGeom>
          <a:ln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4971240" y="1904400"/>
            <a:ext cx="2928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Signal transmit / reception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</a:rPr>
              <a:t>Signal calculation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98" name="Grafik 4" descr="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Abb.10: Class Diagramm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00" name="Line 6"/>
          <p:cNvSpPr/>
          <p:nvPr/>
        </p:nvSpPr>
        <p:spPr>
          <a:xfrm>
            <a:off x="1159560" y="254016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7"/>
          <p:cNvSpPr/>
          <p:nvPr/>
        </p:nvSpPr>
        <p:spPr>
          <a:xfrm>
            <a:off x="2253960" y="2540160"/>
            <a:ext cx="360" cy="4208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8"/>
          <p:cNvSpPr/>
          <p:nvPr/>
        </p:nvSpPr>
        <p:spPr>
          <a:xfrm>
            <a:off x="2253960" y="296748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9"/>
          <p:cNvSpPr/>
          <p:nvPr/>
        </p:nvSpPr>
        <p:spPr>
          <a:xfrm>
            <a:off x="2952720" y="2967480"/>
            <a:ext cx="360" cy="46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10"/>
          <p:cNvSpPr/>
          <p:nvPr/>
        </p:nvSpPr>
        <p:spPr>
          <a:xfrm flipH="1">
            <a:off x="2253960" y="342900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11"/>
          <p:cNvSpPr/>
          <p:nvPr/>
        </p:nvSpPr>
        <p:spPr>
          <a:xfrm>
            <a:off x="2253960" y="3429000"/>
            <a:ext cx="360" cy="961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Line 12"/>
          <p:cNvSpPr/>
          <p:nvPr/>
        </p:nvSpPr>
        <p:spPr>
          <a:xfrm>
            <a:off x="1159560" y="439092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13"/>
          <p:cNvSpPr/>
          <p:nvPr/>
        </p:nvSpPr>
        <p:spPr>
          <a:xfrm>
            <a:off x="1159560" y="2540160"/>
            <a:ext cx="360" cy="1843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600" spc="-52" strike="noStrike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b="0" lang="en-US" sz="4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C71CB74-79C6-424C-BD14-E0636EF5D328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16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pic>
        <p:nvPicPr>
          <p:cNvPr id="211" name="Grafik 2" descr=""/>
          <p:cNvPicPr/>
          <p:nvPr/>
        </p:nvPicPr>
        <p:blipFill>
          <a:blip r:embed="rId1"/>
          <a:stretch/>
        </p:blipFill>
        <p:spPr>
          <a:xfrm>
            <a:off x="10106640" y="2018520"/>
            <a:ext cx="8701920" cy="3371040"/>
          </a:xfrm>
          <a:prstGeom prst="rect">
            <a:avLst/>
          </a:prstGeom>
          <a:ln>
            <a:noFill/>
          </a:ln>
        </p:spPr>
      </p:pic>
      <p:sp>
        <p:nvSpPr>
          <p:cNvPr id="212" name="CustomShape 4"/>
          <p:cNvSpPr/>
          <p:nvPr/>
        </p:nvSpPr>
        <p:spPr>
          <a:xfrm>
            <a:off x="4971240" y="1904400"/>
            <a:ext cx="29282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Signal transmit / reception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Signal calculation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</a:rPr>
              <a:t>Motor control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13" name="Grafik 4" descr="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14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Abb.10: Class Diagramm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15" name="Line 6"/>
          <p:cNvSpPr/>
          <p:nvPr/>
        </p:nvSpPr>
        <p:spPr>
          <a:xfrm>
            <a:off x="2378880" y="3540240"/>
            <a:ext cx="197388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7"/>
          <p:cNvSpPr/>
          <p:nvPr/>
        </p:nvSpPr>
        <p:spPr>
          <a:xfrm>
            <a:off x="2378880" y="3540240"/>
            <a:ext cx="106920" cy="177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8"/>
          <p:cNvSpPr/>
          <p:nvPr/>
        </p:nvSpPr>
        <p:spPr>
          <a:xfrm>
            <a:off x="1895400" y="5314680"/>
            <a:ext cx="590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9"/>
          <p:cNvSpPr/>
          <p:nvPr/>
        </p:nvSpPr>
        <p:spPr>
          <a:xfrm>
            <a:off x="1895400" y="531468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10"/>
          <p:cNvSpPr/>
          <p:nvPr/>
        </p:nvSpPr>
        <p:spPr>
          <a:xfrm>
            <a:off x="1895400" y="5829120"/>
            <a:ext cx="24573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1"/>
          <p:cNvSpPr/>
          <p:nvPr/>
        </p:nvSpPr>
        <p:spPr>
          <a:xfrm>
            <a:off x="4352760" y="3540240"/>
            <a:ext cx="360" cy="22888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600" spc="-52" strike="noStrike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b="0" lang="en-US" sz="4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9CE2E50-983F-4ED8-83E5-C13B6131A0FE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17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pic>
        <p:nvPicPr>
          <p:cNvPr id="224" name="Grafik 2" descr=""/>
          <p:cNvPicPr/>
          <p:nvPr/>
        </p:nvPicPr>
        <p:blipFill>
          <a:blip r:embed="rId1"/>
          <a:stretch/>
        </p:blipFill>
        <p:spPr>
          <a:xfrm>
            <a:off x="10106640" y="2018520"/>
            <a:ext cx="8701920" cy="3371040"/>
          </a:xfrm>
          <a:prstGeom prst="rect">
            <a:avLst/>
          </a:prstGeom>
          <a:ln>
            <a:noFill/>
          </a:ln>
        </p:spPr>
      </p:pic>
      <p:sp>
        <p:nvSpPr>
          <p:cNvPr id="225" name="CustomShape 4"/>
          <p:cNvSpPr/>
          <p:nvPr/>
        </p:nvSpPr>
        <p:spPr>
          <a:xfrm>
            <a:off x="4971240" y="1904400"/>
            <a:ext cx="29282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Signal transmit / reception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Signal calculation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Motor control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</a:rPr>
              <a:t>Peripheral device control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26" name="Grafik 4" descr="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Abb.10: Class Diagramm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1019160" y="4429080"/>
            <a:ext cx="1495080" cy="8665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600" spc="-52" strike="noStrike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b="0" lang="en-US" sz="4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B61FC74-032E-4931-B620-AB5940859650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18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009080" y="6041520"/>
            <a:ext cx="1893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Abb.11: Swimlane Diagram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233" name="Grafik 2" descr=""/>
          <p:cNvPicPr/>
          <p:nvPr/>
        </p:nvPicPr>
        <p:blipFill>
          <a:blip r:embed="rId1"/>
          <a:stretch/>
        </p:blipFill>
        <p:spPr>
          <a:xfrm>
            <a:off x="243720" y="1994760"/>
            <a:ext cx="8701920" cy="337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000" spc="-52" strike="noStrike">
                <a:solidFill>
                  <a:srgbClr val="404040"/>
                </a:solidFill>
                <a:latin typeface="Calibri Light"/>
              </a:rPr>
              <a:t>Submodules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2267439-75F1-40C3-B3BC-9D414A98C7DF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19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Signalverfolgung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Navigation (Hindernisse umfahren)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Objekterkennung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Greifen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Kommunikation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Firmengelände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000" spc="-52" strike="noStrike">
                <a:solidFill>
                  <a:srgbClr val="404040"/>
                </a:solidFill>
                <a:latin typeface="Calibri Light"/>
              </a:rPr>
              <a:t>Status of implementation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1B8ED01-82BF-4575-8FB5-C23103E2C0F4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2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05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6793560" y="1938960"/>
            <a:ext cx="806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Design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7713720" y="1938960"/>
            <a:ext cx="1008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Software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Tab.1: Requirements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</p:txBody>
      </p:sp>
      <p:pic>
        <p:nvPicPr>
          <p:cNvPr id="109" name="Grafik 9" descr=""/>
          <p:cNvPicPr/>
          <p:nvPr/>
        </p:nvPicPr>
        <p:blipFill>
          <a:blip r:embed="rId1"/>
          <a:stretch/>
        </p:blipFill>
        <p:spPr>
          <a:xfrm>
            <a:off x="885600" y="2308320"/>
            <a:ext cx="5802480" cy="366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rafik 10" descr=""/>
          <p:cNvPicPr/>
          <p:nvPr/>
        </p:nvPicPr>
        <p:blipFill>
          <a:blip r:embed="rId1"/>
          <a:stretch/>
        </p:blipFill>
        <p:spPr>
          <a:xfrm>
            <a:off x="927000" y="2183400"/>
            <a:ext cx="5762880" cy="3804480"/>
          </a:xfrm>
          <a:prstGeom prst="rect">
            <a:avLst/>
          </a:prstGeom>
          <a:ln>
            <a:noFill/>
          </a:ln>
        </p:spPr>
      </p:pic>
      <p:sp>
        <p:nvSpPr>
          <p:cNvPr id="23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000" spc="-52" strike="noStrike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3725CCD-9180-47A6-B10B-BF5F035D348D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20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937800" y="6055920"/>
            <a:ext cx="2205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Abb.12:  Submodule „Premises“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833400" y="1814040"/>
            <a:ext cx="2790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70c0"/>
                </a:solidFill>
                <a:latin typeface="Calibri"/>
              </a:rPr>
              <a:t>Submodule: Firmengelände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000" spc="-52" strike="noStrike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0E2527F-9311-4445-B47F-207F55B63E26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21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938520" y="6055920"/>
            <a:ext cx="23666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Abb.13: Ausschnitt aus „Premises“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830520" y="1814040"/>
            <a:ext cx="2230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70c0"/>
                </a:solidFill>
                <a:latin typeface="Calibri"/>
              </a:rPr>
              <a:t>Submodule: Premises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49" name="Grafik 6" descr=""/>
          <p:cNvPicPr/>
          <p:nvPr/>
        </p:nvPicPr>
        <p:blipFill>
          <a:blip r:embed="rId1"/>
          <a:stretch/>
        </p:blipFill>
        <p:spPr>
          <a:xfrm>
            <a:off x="927000" y="2253240"/>
            <a:ext cx="5926680" cy="3732480"/>
          </a:xfrm>
          <a:prstGeom prst="rect">
            <a:avLst/>
          </a:prstGeom>
          <a:ln>
            <a:noFill/>
          </a:ln>
        </p:spPr>
      </p:pic>
      <p:sp>
        <p:nvSpPr>
          <p:cNvPr id="250" name="CustomShape 6"/>
          <p:cNvSpPr/>
          <p:nvPr/>
        </p:nvSpPr>
        <p:spPr>
          <a:xfrm>
            <a:off x="6993000" y="2364480"/>
            <a:ext cx="1223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Calibri"/>
              </a:rPr>
              <a:t>S = Start point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6649560" y="2630880"/>
            <a:ext cx="2633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R =Radioaktive obstacle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52" name="CustomShape 8"/>
          <p:cNvSpPr/>
          <p:nvPr/>
        </p:nvSpPr>
        <p:spPr>
          <a:xfrm>
            <a:off x="6770520" y="2897280"/>
            <a:ext cx="1779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F = Radio tower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53" name="CustomShape 9"/>
          <p:cNvSpPr/>
          <p:nvPr/>
        </p:nvSpPr>
        <p:spPr>
          <a:xfrm>
            <a:off x="6611760" y="3147840"/>
            <a:ext cx="2633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B = Obstacle for rescue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6803640" y="3466440"/>
            <a:ext cx="13532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H = Barrier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55" name="CustomShape 11"/>
          <p:cNvSpPr/>
          <p:nvPr/>
        </p:nvSpPr>
        <p:spPr>
          <a:xfrm>
            <a:off x="6845040" y="3729960"/>
            <a:ext cx="1246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P = Person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56" name="CustomShape 12"/>
          <p:cNvSpPr/>
          <p:nvPr/>
        </p:nvSpPr>
        <p:spPr>
          <a:xfrm>
            <a:off x="6905880" y="4000320"/>
            <a:ext cx="1139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W = Water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57" name="CustomShape 13"/>
          <p:cNvSpPr/>
          <p:nvPr/>
        </p:nvSpPr>
        <p:spPr>
          <a:xfrm>
            <a:off x="6865560" y="4263480"/>
            <a:ext cx="1033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X = Wall</a:t>
            </a:r>
            <a:endParaRPr b="0" lang="de-D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000" spc="-52" strike="noStrike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5909C26-020C-46B8-8769-9E61C98B166C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22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941400" y="6055920"/>
            <a:ext cx="2931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Abb.14: Visualisierung des Firmengeländes 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830520" y="1814040"/>
            <a:ext cx="2230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70c0"/>
                </a:solidFill>
                <a:latin typeface="Calibri"/>
              </a:rPr>
              <a:t>Submodule: Premises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63" name="Grafik 4" descr=""/>
          <p:cNvPicPr/>
          <p:nvPr/>
        </p:nvPicPr>
        <p:blipFill>
          <a:blip r:embed="rId1"/>
          <a:srcRect l="0" t="0" r="0" b="25122"/>
          <a:stretch/>
        </p:blipFill>
        <p:spPr>
          <a:xfrm>
            <a:off x="-102600" y="2080440"/>
            <a:ext cx="5420520" cy="4058640"/>
          </a:xfrm>
          <a:prstGeom prst="rect">
            <a:avLst/>
          </a:prstGeom>
          <a:ln>
            <a:noFill/>
          </a:ln>
        </p:spPr>
      </p:pic>
      <p:pic>
        <p:nvPicPr>
          <p:cNvPr id="264" name="Grafik 2" descr=""/>
          <p:cNvPicPr/>
          <p:nvPr/>
        </p:nvPicPr>
        <p:blipFill>
          <a:blip r:embed="rId2"/>
          <a:srcRect l="21457" t="74300" r="43846" b="3668"/>
          <a:stretch/>
        </p:blipFill>
        <p:spPr>
          <a:xfrm>
            <a:off x="4885560" y="2162160"/>
            <a:ext cx="1880640" cy="1194120"/>
          </a:xfrm>
          <a:prstGeom prst="rect">
            <a:avLst/>
          </a:prstGeom>
          <a:ln>
            <a:noFill/>
          </a:ln>
        </p:spPr>
      </p:pic>
      <p:sp>
        <p:nvSpPr>
          <p:cNvPr id="265" name="CustomShape 6"/>
          <p:cNvSpPr/>
          <p:nvPr/>
        </p:nvSpPr>
        <p:spPr>
          <a:xfrm>
            <a:off x="5154840" y="2174040"/>
            <a:ext cx="1223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Calibri"/>
              </a:rPr>
              <a:t>S = Start point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4811400" y="2440440"/>
            <a:ext cx="2633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R =Radioaktive obstacle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4932360" y="2706840"/>
            <a:ext cx="1779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F = Radio tower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68" name="CustomShape 9"/>
          <p:cNvSpPr/>
          <p:nvPr/>
        </p:nvSpPr>
        <p:spPr>
          <a:xfrm>
            <a:off x="4773600" y="2957400"/>
            <a:ext cx="2633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B = Obstacle for rescue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269" name="Grafik 18" descr=""/>
          <p:cNvPicPr/>
          <p:nvPr/>
        </p:nvPicPr>
        <p:blipFill>
          <a:blip r:embed="rId3"/>
          <a:srcRect l="57497" t="74300" r="34688" b="3668"/>
          <a:stretch/>
        </p:blipFill>
        <p:spPr>
          <a:xfrm>
            <a:off x="4917240" y="3265200"/>
            <a:ext cx="423360" cy="1194120"/>
          </a:xfrm>
          <a:prstGeom prst="rect">
            <a:avLst/>
          </a:prstGeom>
          <a:ln>
            <a:noFill/>
          </a:ln>
        </p:spPr>
      </p:pic>
      <p:sp>
        <p:nvSpPr>
          <p:cNvPr id="270" name="CustomShape 10"/>
          <p:cNvSpPr/>
          <p:nvPr/>
        </p:nvSpPr>
        <p:spPr>
          <a:xfrm>
            <a:off x="4965480" y="3276000"/>
            <a:ext cx="13532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H = Barrier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5006880" y="3539160"/>
            <a:ext cx="1246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P = Person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72" name="CustomShape 12"/>
          <p:cNvSpPr/>
          <p:nvPr/>
        </p:nvSpPr>
        <p:spPr>
          <a:xfrm>
            <a:off x="5067720" y="3809880"/>
            <a:ext cx="1139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W = Water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73" name="CustomShape 13"/>
          <p:cNvSpPr/>
          <p:nvPr/>
        </p:nvSpPr>
        <p:spPr>
          <a:xfrm>
            <a:off x="5027400" y="4073040"/>
            <a:ext cx="1033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SFMono-Regular"/>
              </a:rPr>
              <a:t>X = Wall</a:t>
            </a:r>
            <a:endParaRPr b="0" lang="de-D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22960" y="286560"/>
            <a:ext cx="7543440" cy="78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000" spc="-52" strike="noStrike">
                <a:solidFill>
                  <a:srgbClr val="404040"/>
                </a:solidFill>
                <a:latin typeface="Calibri Light"/>
              </a:rPr>
              <a:t>Implementation in Unity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CBB4E86-7DF9-4A32-B1B0-4B87E45BB138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23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59040" y="1143000"/>
            <a:ext cx="9026280" cy="4889160"/>
          </a:xfrm>
          <a:prstGeom prst="rect">
            <a:avLst/>
          </a:prstGeom>
          <a:ln>
            <a:noFill/>
          </a:ln>
        </p:spPr>
      </p:pic>
      <p:sp>
        <p:nvSpPr>
          <p:cNvPr id="278" name="CustomShape 4"/>
          <p:cNvSpPr/>
          <p:nvPr/>
        </p:nvSpPr>
        <p:spPr>
          <a:xfrm>
            <a:off x="0" y="6032160"/>
            <a:ext cx="677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Abb.15: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000" spc="-52" strike="noStrike">
                <a:solidFill>
                  <a:srgbClr val="404040"/>
                </a:solidFill>
                <a:latin typeface="Calibri Light"/>
              </a:rPr>
              <a:t>Implementation in Unity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CB779D2-3B48-42D4-BE41-B22C5B9E44C1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24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930960" y="6055920"/>
            <a:ext cx="676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Abb.16: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939960" y="2215080"/>
            <a:ext cx="7137000" cy="341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000" spc="-52" strike="noStrike">
                <a:solidFill>
                  <a:srgbClr val="404040"/>
                </a:solidFill>
                <a:latin typeface="Calibri Light"/>
              </a:rPr>
              <a:t>Implementation in Unity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457200" y="2311200"/>
            <a:ext cx="8229240" cy="327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Konzept fürs weitere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Nicht tatsächlich mit eigentlichem Code verknüpfen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Nicht alles ist in Unity möglich/nötig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Warten auf die finale Funktionsweise der Implementierung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Diese möglichst gleich in Unity umsetzen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References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3908D7C-1CD4-4248-A814-97D14BB2D393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25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28360" y="1884960"/>
            <a:ext cx="460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alibri Light"/>
              </a:rPr>
              <a:t>Fig…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Bibliography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676F3C4-6D58-431A-97AD-C68B2E3DFAB3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25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22960" y="1884960"/>
            <a:ext cx="7585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alibri Light"/>
              </a:rPr>
              <a:t>[1] 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alibri Light"/>
              </a:rPr>
              <a:t>…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Motivation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7B08D59-6E2A-4ADC-9CA2-029262A7D0FD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2</a:t>
            </a:fld>
            <a:endParaRPr b="0" lang="de-DE" sz="1050" spc="-1" strike="noStrike">
              <a:latin typeface="Times New Roman"/>
            </a:endParaRPr>
          </a:p>
        </p:txBody>
      </p:sp>
      <p:pic>
        <p:nvPicPr>
          <p:cNvPr id="113" name="Grafik 8" descr=""/>
          <p:cNvPicPr/>
          <p:nvPr/>
        </p:nvPicPr>
        <p:blipFill>
          <a:blip r:embed="rId1"/>
          <a:stretch/>
        </p:blipFill>
        <p:spPr>
          <a:xfrm>
            <a:off x="5788800" y="2483640"/>
            <a:ext cx="2235600" cy="168084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114" name="Grafik 10" descr=""/>
          <p:cNvPicPr/>
          <p:nvPr/>
        </p:nvPicPr>
        <p:blipFill>
          <a:blip r:embed="rId2"/>
          <a:stretch/>
        </p:blipFill>
        <p:spPr>
          <a:xfrm>
            <a:off x="5840280" y="2544840"/>
            <a:ext cx="460800" cy="423000"/>
          </a:xfrm>
          <a:prstGeom prst="rect">
            <a:avLst/>
          </a:prstGeom>
          <a:ln>
            <a:noFill/>
          </a:ln>
        </p:spPr>
      </p:pic>
      <p:pic>
        <p:nvPicPr>
          <p:cNvPr id="115" name="Grafik 11" descr=""/>
          <p:cNvPicPr/>
          <p:nvPr/>
        </p:nvPicPr>
        <p:blipFill>
          <a:blip r:embed="rId3"/>
          <a:srcRect l="0" t="0" r="17063" b="0"/>
          <a:stretch/>
        </p:blipFill>
        <p:spPr>
          <a:xfrm>
            <a:off x="3035880" y="4689360"/>
            <a:ext cx="3072240" cy="134064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116" name="Grafik 4" descr=""/>
          <p:cNvPicPr/>
          <p:nvPr/>
        </p:nvPicPr>
        <p:blipFill>
          <a:blip r:embed="rId4"/>
          <a:stretch/>
        </p:blipFill>
        <p:spPr>
          <a:xfrm>
            <a:off x="927720" y="2502720"/>
            <a:ext cx="2596320" cy="147564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117" name="CustomShape 4"/>
          <p:cNvSpPr/>
          <p:nvPr/>
        </p:nvSpPr>
        <p:spPr>
          <a:xfrm>
            <a:off x="850320" y="4033800"/>
            <a:ext cx="1243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Abb.1: Erdbeben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5796360" y="4221720"/>
            <a:ext cx="1593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Abb.2: Atomkraftwerk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2973960" y="6020280"/>
            <a:ext cx="2355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Abb.3: Brand auf Industriegelände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822960" y="1801440"/>
            <a:ext cx="51642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24292e"/>
                </a:solidFill>
                <a:latin typeface="-apple-system"/>
              </a:rPr>
              <a:t>Situation: 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24292e"/>
                </a:solidFill>
                <a:latin typeface="-apple-system"/>
              </a:rPr>
              <a:t>Schwere Katastrophen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Motivation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4284E7B-0B67-4EFA-9515-32323F687201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2</a:t>
            </a:fld>
            <a:endParaRPr b="0" lang="de-DE" sz="1050" spc="-1" strike="noStrike">
              <a:latin typeface="Times New Roman"/>
            </a:endParaRPr>
          </a:p>
        </p:txBody>
      </p:sp>
      <p:pic>
        <p:nvPicPr>
          <p:cNvPr id="124" name="Grafik 12" descr=""/>
          <p:cNvPicPr/>
          <p:nvPr/>
        </p:nvPicPr>
        <p:blipFill>
          <a:blip r:embed="rId1"/>
          <a:stretch/>
        </p:blipFill>
        <p:spPr>
          <a:xfrm>
            <a:off x="5925240" y="2416320"/>
            <a:ext cx="2395440" cy="337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" name="CustomShape 4"/>
          <p:cNvSpPr/>
          <p:nvPr/>
        </p:nvSpPr>
        <p:spPr>
          <a:xfrm>
            <a:off x="822960" y="1801440"/>
            <a:ext cx="5164200" cy="301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24292e"/>
                </a:solidFill>
                <a:latin typeface="-apple-system"/>
              </a:rPr>
              <a:t>Situation: 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24292e"/>
                </a:solidFill>
                <a:latin typeface="-apple-system"/>
              </a:rPr>
              <a:t>Schwere Katastrophen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24292e"/>
                </a:solidFill>
                <a:latin typeface="-apple-system"/>
              </a:rPr>
              <a:t>Problem: 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24292e"/>
                </a:solidFill>
                <a:latin typeface="-apple-system"/>
              </a:rPr>
              <a:t>verletzte Personen finden und retten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24292e"/>
                </a:solidFill>
                <a:latin typeface="-apple-system"/>
              </a:rPr>
              <a:t>Gegenstände bergen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24292e"/>
                </a:solidFill>
                <a:latin typeface="-apple-system"/>
              </a:rPr>
              <a:t>ohne andere Menschen in Gefahr zu bringen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24292e"/>
                </a:solidFill>
                <a:latin typeface="-apple-system"/>
              </a:rPr>
              <a:t>Lösung: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24292e"/>
                </a:solidFill>
                <a:latin typeface="-apple-system"/>
              </a:rPr>
              <a:t>Rescue Robot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5947200" y="5710680"/>
            <a:ext cx="1147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Abb.4: Roboter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Agenda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CAE1737-D23C-4F2A-92C2-246CD2D39FEF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2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946800" y="2145960"/>
            <a:ext cx="374652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Produkteinsatz / Systemumgebung 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Requirements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Use Case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Paper Prototypes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Final 3D-Model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Technical System Architecture</a:t>
            </a:r>
            <a:endParaRPr b="0" lang="de-DE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Swimlanes</a:t>
            </a:r>
            <a:endParaRPr b="0" lang="de-DE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Submodules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Status of implementation</a:t>
            </a:r>
            <a:endParaRPr b="0" lang="de-DE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Unity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4" descr=""/>
          <p:cNvPicPr/>
          <p:nvPr/>
        </p:nvPicPr>
        <p:blipFill>
          <a:blip r:embed="rId1"/>
          <a:stretch/>
        </p:blipFill>
        <p:spPr>
          <a:xfrm>
            <a:off x="926280" y="2000160"/>
            <a:ext cx="4680360" cy="3364560"/>
          </a:xfrm>
          <a:prstGeom prst="rect">
            <a:avLst/>
          </a:prstGeom>
          <a:ln>
            <a:noFill/>
          </a:ln>
        </p:spPr>
      </p:pic>
      <p:sp>
        <p:nvSpPr>
          <p:cNvPr id="13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Produkteinsatz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C7B28BA-4A31-48C0-B58B-9C25035C3B9F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6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936720" y="5351040"/>
            <a:ext cx="2258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Abb.5: Product context overview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Systemumgebung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24A8122-0D93-4B93-B9D4-9AE81A35AF21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7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26640" y="6005880"/>
            <a:ext cx="19368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Abb.6: System environment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140" name="Grafik 2" descr=""/>
          <p:cNvPicPr/>
          <p:nvPr/>
        </p:nvPicPr>
        <p:blipFill>
          <a:blip r:embed="rId1"/>
          <a:stretch/>
        </p:blipFill>
        <p:spPr>
          <a:xfrm>
            <a:off x="917640" y="1914120"/>
            <a:ext cx="6197400" cy="409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Requirements 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59578DB-6743-4CF7-849A-B85F07E39ACB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7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Tab.1: Requirements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</p:txBody>
      </p:sp>
      <p:pic>
        <p:nvPicPr>
          <p:cNvPr id="145" name="Grafik 5" descr=""/>
          <p:cNvPicPr/>
          <p:nvPr/>
        </p:nvPicPr>
        <p:blipFill>
          <a:blip r:embed="rId1"/>
          <a:stretch/>
        </p:blipFill>
        <p:spPr>
          <a:xfrm>
            <a:off x="885600" y="2308320"/>
            <a:ext cx="5802480" cy="366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fik 2" descr=""/>
          <p:cNvPicPr/>
          <p:nvPr/>
        </p:nvPicPr>
        <p:blipFill>
          <a:blip r:embed="rId1"/>
          <a:stretch/>
        </p:blipFill>
        <p:spPr>
          <a:xfrm>
            <a:off x="908640" y="1737360"/>
            <a:ext cx="4250880" cy="454176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1" lang="en-US" sz="4800" spc="-52" strike="noStrike">
                <a:solidFill>
                  <a:srgbClr val="404040"/>
                </a:solidFill>
                <a:latin typeface="Calibri Light"/>
              </a:rPr>
              <a:t>Use Case 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99B1489-BE65-4049-B0AD-B601C15B49ED}" type="slidenum">
              <a:rPr b="0" lang="de-DE" sz="1050" spc="-1" strike="noStrike">
                <a:solidFill>
                  <a:srgbClr val="ffffff"/>
                </a:solidFill>
                <a:latin typeface="Calibri"/>
              </a:rPr>
              <a:t>7</a:t>
            </a:fld>
            <a:endParaRPr b="0" lang="de-DE" sz="1050" spc="-1" strike="noStrike"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900" spc="-1" strike="noStrike" cap="all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b="0" lang="de-DE" sz="900" spc="-1" strike="noStrike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168160" y="6092640"/>
            <a:ext cx="1645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000000"/>
                </a:solidFill>
                <a:latin typeface="Calibri"/>
              </a:rPr>
              <a:t>Abb.7: Use Case Model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LibreOffice/6.1.6.3$Windows_X86_64 LibreOffice_project/5896ab1714085361c45cf540f76f60673dd96a72</Application>
  <Words>1029</Words>
  <Paragraphs>201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2019-04-05T07:17:35Z</dcterms:created>
  <dc:creator>Löbel, Melanie</dc:creator>
  <dc:description/>
  <dc:language>de-DE</dc:language>
  <cp:lastModifiedBy/>
  <cp:lastPrinted>2020-07-14T06:42:52Z</cp:lastPrinted>
  <dcterms:modified xsi:type="dcterms:W3CDTF">2020-08-11T23:27:50Z</dcterms:modified>
  <cp:revision>369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